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75" r:id="rId3"/>
    <p:sldId id="270" r:id="rId4"/>
    <p:sldId id="276" r:id="rId5"/>
    <p:sldId id="277" r:id="rId6"/>
    <p:sldId id="278" r:id="rId7"/>
    <p:sldId id="279" r:id="rId8"/>
    <p:sldId id="280" r:id="rId9"/>
    <p:sldId id="281" r:id="rId10"/>
    <p:sldId id="282" r:id="rId11"/>
    <p:sldId id="283" r:id="rId12"/>
    <p:sldId id="284" r:id="rId13"/>
    <p:sldId id="285"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76" d="100"/>
          <a:sy n="76" d="100"/>
        </p:scale>
        <p:origin x="126" y="690"/>
      </p:cViewPr>
      <p:guideLst>
        <p:guide pos="3839"/>
        <p:guide orient="horz" pos="2160"/>
      </p:guideLst>
    </p:cSldViewPr>
  </p:slideViewPr>
  <p:notesTextViewPr>
    <p:cViewPr>
      <p:scale>
        <a:sx n="1" d="1"/>
        <a:sy n="1" d="1"/>
      </p:scale>
      <p:origin x="0" y="0"/>
    </p:cViewPr>
  </p:notesTextViewPr>
  <p:notesViewPr>
    <p:cSldViewPr showGuides="1">
      <p:cViewPr varScale="1">
        <p:scale>
          <a:sx n="83" d="100"/>
          <a:sy n="83" d="100"/>
        </p:scale>
        <p:origin x="20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9/14/2016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9/14/2016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B91549-43BF-425A-AF25-75262019208C}" type="slidenum">
              <a:rPr lang="en-GB" smtClean="0"/>
              <a:t>1</a:t>
            </a:fld>
            <a:endParaRPr lang="en-GB"/>
          </a:p>
        </p:txBody>
      </p:sp>
    </p:spTree>
    <p:extLst>
      <p:ext uri="{BB962C8B-B14F-4D97-AF65-F5344CB8AC3E}">
        <p14:creationId xmlns:p14="http://schemas.microsoft.com/office/powerpoint/2010/main" val="360249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can the organisation help</a:t>
            </a:r>
            <a:r>
              <a:rPr lang="en-GB" b="1" dirty="0" smtClean="0"/>
              <a:t>?</a:t>
            </a:r>
          </a:p>
          <a:p>
            <a:endParaRPr lang="en-GB" dirty="0"/>
          </a:p>
          <a:p>
            <a:pPr lvl="0"/>
            <a:r>
              <a:rPr lang="en-GB" dirty="0"/>
              <a:t>Re-circulate the standard wording for websites and other promotional </a:t>
            </a:r>
            <a:r>
              <a:rPr lang="en-GB" dirty="0" smtClean="0"/>
              <a:t>materials</a:t>
            </a:r>
          </a:p>
          <a:p>
            <a:pPr lvl="0"/>
            <a:endParaRPr lang="en-GB" dirty="0"/>
          </a:p>
          <a:p>
            <a:pPr lvl="0"/>
            <a:r>
              <a:rPr lang="en-GB" dirty="0"/>
              <a:t>Circulate news and thought leadership articles, case studies and press releases for use by member </a:t>
            </a:r>
            <a:r>
              <a:rPr lang="en-GB" dirty="0" smtClean="0"/>
              <a:t>firm</a:t>
            </a:r>
          </a:p>
          <a:p>
            <a:pPr lvl="0"/>
            <a:endParaRPr lang="en-GB" dirty="0"/>
          </a:p>
          <a:p>
            <a:pPr lvl="0"/>
            <a:r>
              <a:rPr lang="en-GB" dirty="0"/>
              <a:t>Website template </a:t>
            </a:r>
            <a:r>
              <a:rPr lang="en-GB" dirty="0">
                <a:solidFill>
                  <a:schemeClr val="accent2">
                    <a:lumMod val="75000"/>
                  </a:schemeClr>
                </a:solidFill>
              </a:rPr>
              <a:t>(some members have very basic websites. They could have the option of using a template of CH International’s site and add their own logo, colour schemes and firm information. This would have a ready-made page about their membership of CH International</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Take action on feedback from some of the members and drive a debate about the name </a:t>
            </a:r>
          </a:p>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10</a:t>
            </a:fld>
            <a:endParaRPr lang="en-GB"/>
          </a:p>
        </p:txBody>
      </p:sp>
    </p:spTree>
    <p:extLst>
      <p:ext uri="{BB962C8B-B14F-4D97-AF65-F5344CB8AC3E}">
        <p14:creationId xmlns:p14="http://schemas.microsoft.com/office/powerpoint/2010/main" val="313737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11</a:t>
            </a:fld>
            <a:endParaRPr lang="en-GB"/>
          </a:p>
        </p:txBody>
      </p:sp>
    </p:spTree>
    <p:extLst>
      <p:ext uri="{BB962C8B-B14F-4D97-AF65-F5344CB8AC3E}">
        <p14:creationId xmlns:p14="http://schemas.microsoft.com/office/powerpoint/2010/main" val="365652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12</a:t>
            </a:fld>
            <a:endParaRPr lang="en-GB"/>
          </a:p>
        </p:txBody>
      </p:sp>
    </p:spTree>
    <p:extLst>
      <p:ext uri="{BB962C8B-B14F-4D97-AF65-F5344CB8AC3E}">
        <p14:creationId xmlns:p14="http://schemas.microsoft.com/office/powerpoint/2010/main" val="157328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Stringent membership criteria </a:t>
            </a:r>
            <a:r>
              <a:rPr lang="en-GB" dirty="0">
                <a:solidFill>
                  <a:schemeClr val="accent2">
                    <a:lumMod val="75000"/>
                  </a:schemeClr>
                </a:solidFill>
              </a:rPr>
              <a:t>(could we improve on this area?– not just audit papers etc., how about auditing a file when we visit? Asking face to face about complaints procedure, firm ethos, attitudes etc. – a meaningful ‘interview’. Note language barrier issues</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Regular member firm reviews </a:t>
            </a:r>
            <a:r>
              <a:rPr lang="en-GB" dirty="0">
                <a:solidFill>
                  <a:schemeClr val="accent2">
                    <a:lumMod val="75000"/>
                  </a:schemeClr>
                </a:solidFill>
              </a:rPr>
              <a:t>(we talked about improving this area? Job completion questionnaires etc. but anything else</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Controlled growth </a:t>
            </a:r>
            <a:endParaRPr lang="en-GB" dirty="0" smtClean="0"/>
          </a:p>
          <a:p>
            <a:pPr lvl="0"/>
            <a:endParaRPr lang="en-GB" dirty="0"/>
          </a:p>
          <a:p>
            <a:pPr lvl="0"/>
            <a:r>
              <a:rPr lang="en-GB" dirty="0"/>
              <a:t>Regular meetings </a:t>
            </a:r>
            <a:r>
              <a:rPr lang="en-GB" dirty="0">
                <a:solidFill>
                  <a:schemeClr val="accent2">
                    <a:lumMod val="75000"/>
                  </a:schemeClr>
                </a:solidFill>
              </a:rPr>
              <a:t>(regional group development is an important and positive step for CHI</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Investment in the brand </a:t>
            </a:r>
            <a:r>
              <a:rPr lang="en-GB" dirty="0">
                <a:solidFill>
                  <a:schemeClr val="accent2">
                    <a:lumMod val="75000"/>
                  </a:schemeClr>
                </a:solidFill>
              </a:rPr>
              <a:t>(more than our physical logo mark, but our code of conduct. We need to all demonstrate our values and deliver – looking at response times, transparent and fair charges, entrepreneurial advice – not just form checking etc. But we also need to consistently communicate this as a bare minimum. Missing logos and links are not acceptable) </a:t>
            </a:r>
            <a:endParaRPr lang="en-GB" dirty="0" smtClean="0">
              <a:solidFill>
                <a:schemeClr val="accent2">
                  <a:lumMod val="75000"/>
                </a:schemeClr>
              </a:solidFill>
            </a:endParaRPr>
          </a:p>
          <a:p>
            <a:pPr lvl="0"/>
            <a:endParaRPr lang="en-GB" dirty="0">
              <a:solidFill>
                <a:schemeClr val="accent2">
                  <a:lumMod val="75000"/>
                </a:schemeClr>
              </a:solidFill>
            </a:endParaRPr>
          </a:p>
          <a:p>
            <a:pPr lvl="0"/>
            <a:r>
              <a:rPr lang="en-GB" dirty="0"/>
              <a:t>Strong core set of </a:t>
            </a:r>
            <a:r>
              <a:rPr lang="en-GB" dirty="0" smtClean="0"/>
              <a:t>services</a:t>
            </a:r>
          </a:p>
          <a:p>
            <a:pPr lvl="0"/>
            <a:endParaRPr lang="en-GB" dirty="0"/>
          </a:p>
          <a:p>
            <a:pPr lvl="0"/>
            <a:r>
              <a:rPr lang="en-GB" dirty="0"/>
              <a:t>Fully staffed Secretariat office </a:t>
            </a:r>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2</a:t>
            </a:fld>
            <a:endParaRPr lang="en-GB"/>
          </a:p>
        </p:txBody>
      </p:sp>
    </p:spTree>
    <p:extLst>
      <p:ext uri="{BB962C8B-B14F-4D97-AF65-F5344CB8AC3E}">
        <p14:creationId xmlns:p14="http://schemas.microsoft.com/office/powerpoint/2010/main" val="411991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B91549-43BF-425A-AF25-75262019208C}" type="slidenum">
              <a:rPr lang="en-GB" smtClean="0"/>
              <a:t>3</a:t>
            </a:fld>
            <a:endParaRPr lang="en-GB"/>
          </a:p>
        </p:txBody>
      </p:sp>
    </p:spTree>
    <p:extLst>
      <p:ext uri="{BB962C8B-B14F-4D97-AF65-F5344CB8AC3E}">
        <p14:creationId xmlns:p14="http://schemas.microsoft.com/office/powerpoint/2010/main" val="240387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B91549-43BF-425A-AF25-75262019208C}" type="slidenum">
              <a:rPr lang="en-GB" smtClean="0"/>
              <a:t>4</a:t>
            </a:fld>
            <a:endParaRPr lang="en-GB"/>
          </a:p>
        </p:txBody>
      </p:sp>
    </p:spTree>
    <p:extLst>
      <p:ext uri="{BB962C8B-B14F-4D97-AF65-F5344CB8AC3E}">
        <p14:creationId xmlns:p14="http://schemas.microsoft.com/office/powerpoint/2010/main" val="328627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B91549-43BF-425A-AF25-75262019208C}" type="slidenum">
              <a:rPr lang="en-GB" smtClean="0"/>
              <a:t>5</a:t>
            </a:fld>
            <a:endParaRPr lang="en-GB"/>
          </a:p>
        </p:txBody>
      </p:sp>
    </p:spTree>
    <p:extLst>
      <p:ext uri="{BB962C8B-B14F-4D97-AF65-F5344CB8AC3E}">
        <p14:creationId xmlns:p14="http://schemas.microsoft.com/office/powerpoint/2010/main" val="164515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Inconsistent adoption of the brand is watering down our message and marketing effectiveness.</a:t>
            </a:r>
            <a:r>
              <a:rPr lang="en-GB" dirty="0">
                <a:solidFill>
                  <a:schemeClr val="accent2">
                    <a:lumMod val="75000"/>
                  </a:schemeClr>
                </a:solidFill>
              </a:rPr>
              <a:t> (could use example of Alberto client who had to double check a member really was a member – not good for the feeling of trust</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Competing organisations are becoming more sophisticated in their marketing – both for new clients and to expand their member base. </a:t>
            </a:r>
            <a:r>
              <a:rPr lang="en-GB" dirty="0">
                <a:solidFill>
                  <a:schemeClr val="accent2">
                    <a:lumMod val="75000"/>
                  </a:schemeClr>
                </a:solidFill>
              </a:rPr>
              <a:t>(</a:t>
            </a:r>
            <a:r>
              <a:rPr lang="en-GB" dirty="0" err="1">
                <a:solidFill>
                  <a:schemeClr val="accent2">
                    <a:lumMod val="75000"/>
                  </a:schemeClr>
                </a:solidFill>
              </a:rPr>
              <a:t>eg</a:t>
            </a:r>
            <a:r>
              <a:rPr lang="en-GB" dirty="0">
                <a:solidFill>
                  <a:schemeClr val="accent2">
                    <a:lumMod val="75000"/>
                  </a:schemeClr>
                </a:solidFill>
              </a:rPr>
              <a:t> Norway, Ireland, UK </a:t>
            </a:r>
            <a:r>
              <a:rPr lang="en-GB" dirty="0" err="1">
                <a:solidFill>
                  <a:schemeClr val="accent2">
                    <a:lumMod val="75000"/>
                  </a:schemeClr>
                </a:solidFill>
              </a:rPr>
              <a:t>etc</a:t>
            </a:r>
            <a:r>
              <a:rPr lang="en-GB" dirty="0">
                <a:solidFill>
                  <a:schemeClr val="accent2">
                    <a:lumMod val="75000"/>
                  </a:schemeClr>
                </a:solidFill>
              </a:rPr>
              <a:t> all being approached by persuasive organisations with strong identities</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Losing opportunities with clients of members or new prospects, who don’t believe in the organisation</a:t>
            </a:r>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6</a:t>
            </a:fld>
            <a:endParaRPr lang="en-GB"/>
          </a:p>
        </p:txBody>
      </p:sp>
    </p:spTree>
    <p:extLst>
      <p:ext uri="{BB962C8B-B14F-4D97-AF65-F5344CB8AC3E}">
        <p14:creationId xmlns:p14="http://schemas.microsoft.com/office/powerpoint/2010/main" val="961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do we tackle this</a:t>
            </a:r>
            <a:r>
              <a:rPr lang="en-GB" b="1" dirty="0" smtClean="0"/>
              <a:t>?</a:t>
            </a:r>
          </a:p>
          <a:p>
            <a:endParaRPr lang="en-GB" dirty="0"/>
          </a:p>
          <a:p>
            <a:pPr lvl="0"/>
            <a:r>
              <a:rPr lang="en-GB" dirty="0"/>
              <a:t>Introduce a brand values commitment policy – ask all members to sign up to this, based on client service commitment, response times, fee transparency and so on for best practice. </a:t>
            </a:r>
            <a:r>
              <a:rPr lang="en-GB" dirty="0">
                <a:solidFill>
                  <a:schemeClr val="accent2">
                    <a:lumMod val="75000"/>
                  </a:schemeClr>
                </a:solidFill>
              </a:rPr>
              <a:t>(most operate in this way but it’s a step to raise visibility and commitment of this – something we can also publish on our website for clients to know</a:t>
            </a:r>
            <a:r>
              <a:rPr lang="en-GB" dirty="0" smtClean="0">
                <a:solidFill>
                  <a:schemeClr val="accent2">
                    <a:lumMod val="75000"/>
                  </a:schemeClr>
                </a:solidFill>
              </a:rPr>
              <a:t>)</a:t>
            </a:r>
          </a:p>
          <a:p>
            <a:pPr lvl="0"/>
            <a:endParaRPr lang="en-GB" dirty="0">
              <a:solidFill>
                <a:schemeClr val="accent2">
                  <a:lumMod val="75000"/>
                </a:schemeClr>
              </a:solidFill>
            </a:endParaRPr>
          </a:p>
          <a:p>
            <a:pPr lvl="0"/>
            <a:r>
              <a:rPr lang="en-GB" dirty="0"/>
              <a:t>Communicate this commitment with the partners and staff of each </a:t>
            </a:r>
            <a:r>
              <a:rPr lang="en-GB" dirty="0" smtClean="0"/>
              <a:t>member</a:t>
            </a:r>
          </a:p>
          <a:p>
            <a:pPr lvl="0"/>
            <a:endParaRPr lang="en-GB" dirty="0"/>
          </a:p>
          <a:p>
            <a:pPr lvl="0"/>
            <a:r>
              <a:rPr lang="en-GB" dirty="0"/>
              <a:t>Ensure that we all wear the CH International ‘badge’ – meaning the logo and information on websites and other promotional materials. </a:t>
            </a:r>
            <a:endParaRPr lang="en-GB" dirty="0" smtClean="0"/>
          </a:p>
          <a:p>
            <a:pPr lvl="0"/>
            <a:endParaRPr lang="en-GB" dirty="0"/>
          </a:p>
          <a:p>
            <a:pPr lvl="0"/>
            <a:r>
              <a:rPr lang="en-GB" dirty="0"/>
              <a:t>Help raise awareness of CH International services and success stories with our people, our clients and wider local market places </a:t>
            </a:r>
            <a:r>
              <a:rPr lang="en-GB" dirty="0">
                <a:solidFill>
                  <a:schemeClr val="accent2">
                    <a:lumMod val="75000"/>
                  </a:schemeClr>
                </a:solidFill>
              </a:rPr>
              <a:t>(we are investigating reception / boardroom map boards, client newsletters, press releases </a:t>
            </a:r>
            <a:r>
              <a:rPr lang="en-GB" dirty="0" err="1">
                <a:solidFill>
                  <a:schemeClr val="accent2">
                    <a:lumMod val="75000"/>
                  </a:schemeClr>
                </a:solidFill>
              </a:rPr>
              <a:t>etc</a:t>
            </a:r>
            <a:r>
              <a:rPr lang="en-GB" dirty="0">
                <a:solidFill>
                  <a:schemeClr val="accent2">
                    <a:lumMod val="75000"/>
                  </a:schemeClr>
                </a:solidFill>
              </a:rPr>
              <a:t>) </a:t>
            </a:r>
            <a:endParaRPr lang="en-GB" dirty="0" smtClean="0">
              <a:solidFill>
                <a:schemeClr val="accent2">
                  <a:lumMod val="75000"/>
                </a:schemeClr>
              </a:solidFill>
            </a:endParaRPr>
          </a:p>
          <a:p>
            <a:pPr lvl="0"/>
            <a:endParaRPr lang="en-GB" dirty="0">
              <a:solidFill>
                <a:schemeClr val="accent2">
                  <a:lumMod val="75000"/>
                </a:schemeClr>
              </a:solidFill>
            </a:endParaRPr>
          </a:p>
          <a:p>
            <a:pPr lvl="0"/>
            <a:r>
              <a:rPr lang="en-GB" dirty="0"/>
              <a:t>Look at our name – is it too generic to be remembered and gain real traction? </a:t>
            </a:r>
            <a:r>
              <a:rPr lang="en-GB" dirty="0">
                <a:solidFill>
                  <a:schemeClr val="accent2">
                    <a:lumMod val="75000"/>
                  </a:schemeClr>
                </a:solidFill>
              </a:rPr>
              <a:t>(a few members have raised this issue lately – ‘CH’ is too generic </a:t>
            </a:r>
            <a:r>
              <a:rPr lang="en-GB" dirty="0" err="1">
                <a:solidFill>
                  <a:schemeClr val="accent2">
                    <a:lumMod val="75000"/>
                  </a:schemeClr>
                </a:solidFill>
              </a:rPr>
              <a:t>etc</a:t>
            </a:r>
            <a:r>
              <a:rPr lang="en-GB" dirty="0">
                <a:solidFill>
                  <a:schemeClr val="accent2">
                    <a:lumMod val="75000"/>
                  </a:schemeClr>
                </a:solidFill>
              </a:rPr>
              <a:t>)</a:t>
            </a:r>
          </a:p>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7</a:t>
            </a:fld>
            <a:endParaRPr lang="en-GB"/>
          </a:p>
        </p:txBody>
      </p:sp>
    </p:spTree>
    <p:extLst>
      <p:ext uri="{BB962C8B-B14F-4D97-AF65-F5344CB8AC3E}">
        <p14:creationId xmlns:p14="http://schemas.microsoft.com/office/powerpoint/2010/main" val="1935988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CH International </a:t>
            </a:r>
            <a:r>
              <a:rPr lang="en-GB" b="1" dirty="0" smtClean="0"/>
              <a:t>name</a:t>
            </a:r>
          </a:p>
          <a:p>
            <a:endParaRPr lang="en-GB" dirty="0"/>
          </a:p>
          <a:p>
            <a:pPr lvl="0"/>
            <a:r>
              <a:rPr lang="en-GB" dirty="0"/>
              <a:t>Some members have raised concerns about our ability to build unique brand name recognition under our existing </a:t>
            </a:r>
            <a:r>
              <a:rPr lang="en-GB" dirty="0" smtClean="0"/>
              <a:t>name</a:t>
            </a:r>
          </a:p>
          <a:p>
            <a:pPr lvl="0"/>
            <a:endParaRPr lang="en-GB" dirty="0"/>
          </a:p>
          <a:p>
            <a:pPr lvl="0"/>
            <a:r>
              <a:rPr lang="en-GB" dirty="0"/>
              <a:t>‘CH’ generic and widely used – competition for search engine optimisation</a:t>
            </a:r>
          </a:p>
          <a:p>
            <a:pPr lvl="0"/>
            <a:endParaRPr lang="en-GB" dirty="0" smtClean="0"/>
          </a:p>
          <a:p>
            <a:pPr lvl="0"/>
            <a:r>
              <a:rPr lang="en-GB" dirty="0" smtClean="0"/>
              <a:t>Possible </a:t>
            </a:r>
            <a:r>
              <a:rPr lang="en-GB" dirty="0"/>
              <a:t>Swiss link </a:t>
            </a:r>
            <a:r>
              <a:rPr lang="en-GB" dirty="0" smtClean="0"/>
              <a:t>confusion</a:t>
            </a:r>
          </a:p>
          <a:p>
            <a:pPr lvl="0"/>
            <a:endParaRPr lang="en-GB" dirty="0"/>
          </a:p>
          <a:p>
            <a:pPr lvl="0"/>
            <a:r>
              <a:rPr lang="en-GB" dirty="0"/>
              <a:t>Some like the idea of the founding UK association – lending gravitas </a:t>
            </a:r>
            <a:r>
              <a:rPr lang="en-GB" dirty="0">
                <a:solidFill>
                  <a:schemeClr val="accent2">
                    <a:lumMod val="75000"/>
                  </a:schemeClr>
                </a:solidFill>
              </a:rPr>
              <a:t>(maybe opinions will change after Brexit</a:t>
            </a:r>
            <a:r>
              <a:rPr lang="en-GB" dirty="0" smtClean="0">
                <a:solidFill>
                  <a:schemeClr val="accent2">
                    <a:lumMod val="75000"/>
                  </a:schemeClr>
                </a:solidFill>
              </a:rPr>
              <a:t>?!)</a:t>
            </a:r>
          </a:p>
          <a:p>
            <a:pPr lvl="0"/>
            <a:endParaRPr lang="en-GB" dirty="0"/>
          </a:p>
          <a:p>
            <a:pPr lvl="0"/>
            <a:r>
              <a:rPr lang="en-GB" dirty="0"/>
              <a:t>Would Clarkson Hyde International work better</a:t>
            </a:r>
            <a:r>
              <a:rPr lang="en-GB" dirty="0">
                <a:solidFill>
                  <a:schemeClr val="accent2">
                    <a:lumMod val="75000"/>
                  </a:schemeClr>
                </a:solidFill>
              </a:rPr>
              <a:t>? (permission has been given by the partners of Clarkson Hyde. Should we ask members to vote on this or potentially another name if they prefer?) </a:t>
            </a:r>
          </a:p>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8</a:t>
            </a:fld>
            <a:endParaRPr lang="en-GB"/>
          </a:p>
        </p:txBody>
      </p:sp>
    </p:spTree>
    <p:extLst>
      <p:ext uri="{BB962C8B-B14F-4D97-AF65-F5344CB8AC3E}">
        <p14:creationId xmlns:p14="http://schemas.microsoft.com/office/powerpoint/2010/main" val="223822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endParaRPr lang="en-GB" dirty="0"/>
          </a:p>
          <a:p>
            <a:endParaRPr lang="en-GB" dirty="0"/>
          </a:p>
        </p:txBody>
      </p:sp>
      <p:sp>
        <p:nvSpPr>
          <p:cNvPr id="4" name="Slide Number Placeholder 3"/>
          <p:cNvSpPr>
            <a:spLocks noGrp="1"/>
          </p:cNvSpPr>
          <p:nvPr>
            <p:ph type="sldNum" sz="quarter" idx="10"/>
          </p:nvPr>
        </p:nvSpPr>
        <p:spPr/>
        <p:txBody>
          <a:bodyPr/>
          <a:lstStyle/>
          <a:p>
            <a:fld id="{5FB91549-43BF-425A-AF25-75262019208C}" type="slidenum">
              <a:rPr lang="en-GB" smtClean="0"/>
              <a:t>9</a:t>
            </a:fld>
            <a:endParaRPr lang="en-GB"/>
          </a:p>
        </p:txBody>
      </p:sp>
    </p:spTree>
    <p:extLst>
      <p:ext uri="{BB962C8B-B14F-4D97-AF65-F5344CB8AC3E}">
        <p14:creationId xmlns:p14="http://schemas.microsoft.com/office/powerpoint/2010/main" val="3463676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smtClean="0"/>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9/14/2016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9/14/2016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9/14/2016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9/14/2016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9/14/2016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9/14/2016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9/14/2016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9/14/2016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9/14/2016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9/14/2016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9/14/2016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9/14/2016</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6584" b="6584"/>
          <a:stretch>
            <a:fillRect/>
          </a:stretch>
        </p:blipFill>
        <p:spPr>
          <a:xfrm>
            <a:off x="4366220" y="0"/>
            <a:ext cx="8151812" cy="6858000"/>
          </a:xfrm>
        </p:spPr>
      </p:pic>
      <p:sp>
        <p:nvSpPr>
          <p:cNvPr id="4" name="Text Placeholder 3"/>
          <p:cNvSpPr>
            <a:spLocks noGrp="1"/>
          </p:cNvSpPr>
          <p:nvPr>
            <p:ph type="body" sz="half" idx="2"/>
          </p:nvPr>
        </p:nvSpPr>
        <p:spPr>
          <a:xfrm>
            <a:off x="241163" y="5141416"/>
            <a:ext cx="3765018" cy="762000"/>
          </a:xfrm>
        </p:spPr>
        <p:txBody>
          <a:bodyPr>
            <a:normAutofit/>
          </a:bodyPr>
          <a:lstStyle/>
          <a:p>
            <a:pPr algn="ctr"/>
            <a:r>
              <a:rPr lang="en-GB" sz="2400" dirty="0" smtClean="0"/>
              <a:t>Developing a strong international brand identity</a:t>
            </a:r>
          </a:p>
          <a:p>
            <a:endParaRPr lang="en-GB" sz="2400" dirty="0"/>
          </a:p>
          <a:p>
            <a:endParaRPr lang="en-GB"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35" y="2852936"/>
            <a:ext cx="3739246" cy="1984908"/>
          </a:xfrm>
          <a:prstGeom prst="rect">
            <a:avLst/>
          </a:prstGeom>
        </p:spPr>
      </p:pic>
    </p:spTree>
    <p:extLst>
      <p:ext uri="{BB962C8B-B14F-4D97-AF65-F5344CB8AC3E}">
        <p14:creationId xmlns:p14="http://schemas.microsoft.com/office/powerpoint/2010/main" val="8342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a:t>How can the organisation help?</a:t>
            </a:r>
            <a:endParaRPr lang="en-GB" dirty="0"/>
          </a:p>
        </p:txBody>
      </p:sp>
      <p:sp>
        <p:nvSpPr>
          <p:cNvPr id="14" name="Content Placeholder 13"/>
          <p:cNvSpPr>
            <a:spLocks noGrp="1"/>
          </p:cNvSpPr>
          <p:nvPr>
            <p:ph idx="1"/>
          </p:nvPr>
        </p:nvSpPr>
        <p:spPr>
          <a:xfrm>
            <a:off x="693812" y="1268761"/>
            <a:ext cx="10513168" cy="4464496"/>
          </a:xfrm>
        </p:spPr>
        <p:txBody>
          <a:bodyPr>
            <a:normAutofit/>
          </a:bodyPr>
          <a:lstStyle/>
          <a:p>
            <a:pPr lvl="0"/>
            <a:r>
              <a:rPr lang="en-GB" dirty="0" smtClean="0"/>
              <a:t>Re-circulate </a:t>
            </a:r>
            <a:r>
              <a:rPr lang="en-GB" dirty="0"/>
              <a:t>the standard wording for websites and other promotional materials</a:t>
            </a:r>
          </a:p>
          <a:p>
            <a:pPr lvl="0"/>
            <a:r>
              <a:rPr lang="en-GB" dirty="0"/>
              <a:t>Circulate news and thought leadership articles, case studies and press releases for use by member </a:t>
            </a:r>
            <a:r>
              <a:rPr lang="en-GB" dirty="0" smtClean="0"/>
              <a:t>firms</a:t>
            </a:r>
          </a:p>
          <a:p>
            <a:pPr lvl="0"/>
            <a:r>
              <a:rPr lang="en-GB" dirty="0" smtClean="0"/>
              <a:t>Share technical documents and best practice models: create a platform</a:t>
            </a:r>
            <a:endParaRPr lang="en-GB" dirty="0"/>
          </a:p>
          <a:p>
            <a:pPr lvl="0"/>
            <a:r>
              <a:rPr lang="en-GB" dirty="0"/>
              <a:t>Website template </a:t>
            </a:r>
            <a:endParaRPr lang="en-GB" dirty="0" smtClean="0"/>
          </a:p>
          <a:p>
            <a:pPr lvl="0"/>
            <a:r>
              <a:rPr lang="en-GB" dirty="0" smtClean="0"/>
              <a:t>Take </a:t>
            </a:r>
            <a:r>
              <a:rPr lang="en-GB" dirty="0"/>
              <a:t>action on feedback from some of the members and drive a debate about the name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0755" y="5266532"/>
            <a:ext cx="2998069" cy="1591468"/>
          </a:xfrm>
          <a:prstGeom prst="rect">
            <a:avLst/>
          </a:prstGeom>
        </p:spPr>
      </p:pic>
    </p:spTree>
    <p:extLst>
      <p:ext uri="{BB962C8B-B14F-4D97-AF65-F5344CB8AC3E}">
        <p14:creationId xmlns:p14="http://schemas.microsoft.com/office/powerpoint/2010/main" val="13069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smtClean="0"/>
              <a:t>Objectives</a:t>
            </a:r>
            <a:endParaRPr lang="en-GB" dirty="0"/>
          </a:p>
        </p:txBody>
      </p:sp>
      <p:sp>
        <p:nvSpPr>
          <p:cNvPr id="14" name="Content Placeholder 13"/>
          <p:cNvSpPr>
            <a:spLocks noGrp="1"/>
          </p:cNvSpPr>
          <p:nvPr>
            <p:ph idx="1"/>
          </p:nvPr>
        </p:nvSpPr>
        <p:spPr>
          <a:xfrm>
            <a:off x="778898" y="1268760"/>
            <a:ext cx="10513168" cy="4261308"/>
          </a:xfrm>
        </p:spPr>
        <p:txBody>
          <a:bodyPr>
            <a:normAutofit fontScale="92500" lnSpcReduction="10000"/>
          </a:bodyPr>
          <a:lstStyle/>
          <a:p>
            <a:pPr lvl="0"/>
            <a:r>
              <a:rPr lang="en-GB" dirty="0" smtClean="0"/>
              <a:t>Improve </a:t>
            </a:r>
            <a:r>
              <a:rPr lang="en-GB" dirty="0"/>
              <a:t>brand consistency and </a:t>
            </a:r>
            <a:r>
              <a:rPr lang="en-GB" dirty="0" smtClean="0"/>
              <a:t>delivery: every member to commit to brand values and display logo and links throughout their promotional materials</a:t>
            </a:r>
            <a:endParaRPr lang="en-GB" dirty="0"/>
          </a:p>
          <a:p>
            <a:pPr lvl="0"/>
            <a:r>
              <a:rPr lang="en-GB" dirty="0"/>
              <a:t>Raise awareness and recognition of the </a:t>
            </a:r>
            <a:r>
              <a:rPr lang="en-GB" dirty="0" smtClean="0"/>
              <a:t>organisation: ensure all partners and staff are kept informed, raise promotions with clients, prospects and introducers</a:t>
            </a:r>
            <a:endParaRPr lang="en-GB" dirty="0"/>
          </a:p>
          <a:p>
            <a:pPr lvl="0"/>
            <a:r>
              <a:rPr lang="en-GB" dirty="0"/>
              <a:t>Improve the client experience - build loyalty </a:t>
            </a:r>
          </a:p>
          <a:p>
            <a:pPr lvl="0"/>
            <a:r>
              <a:rPr lang="en-GB" dirty="0"/>
              <a:t>Aim: to be a top referral network: increase new business opportunities for </a:t>
            </a:r>
            <a:r>
              <a:rPr lang="en-GB" dirty="0" smtClean="0"/>
              <a:t>members – from head office through to each member actively looking for opportunities to help their clients, through referrals to fellow members.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3673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a:t>Your views!</a:t>
            </a:r>
            <a:endParaRPr lang="en-GB" dirty="0"/>
          </a:p>
        </p:txBody>
      </p:sp>
      <p:sp>
        <p:nvSpPr>
          <p:cNvPr id="14" name="Content Placeholder 13"/>
          <p:cNvSpPr>
            <a:spLocks noGrp="1"/>
          </p:cNvSpPr>
          <p:nvPr>
            <p:ph idx="1"/>
          </p:nvPr>
        </p:nvSpPr>
        <p:spPr>
          <a:xfrm>
            <a:off x="778898" y="1412776"/>
            <a:ext cx="10513168" cy="4261308"/>
          </a:xfrm>
        </p:spPr>
        <p:txBody>
          <a:bodyPr>
            <a:normAutofit/>
          </a:bodyPr>
          <a:lstStyle/>
          <a:p>
            <a:pPr lvl="0"/>
            <a:r>
              <a:rPr lang="en-GB" dirty="0" smtClean="0"/>
              <a:t>What </a:t>
            </a:r>
            <a:r>
              <a:rPr lang="en-GB" dirty="0"/>
              <a:t>do you think about the name idea?</a:t>
            </a:r>
          </a:p>
          <a:p>
            <a:pPr lvl="0"/>
            <a:r>
              <a:rPr lang="en-GB" dirty="0"/>
              <a:t>Are you prepared to commit to promoting and delivering on the brand values of CH International among your partners and staff?</a:t>
            </a:r>
          </a:p>
          <a:p>
            <a:pPr lvl="0"/>
            <a:r>
              <a:rPr lang="en-GB" dirty="0"/>
              <a:t>Will you aim to promote CH International as widely as possible / appropriate among your </a:t>
            </a:r>
            <a:r>
              <a:rPr lang="en-GB" dirty="0" smtClean="0"/>
              <a:t>client, prospect and introducer </a:t>
            </a:r>
            <a:r>
              <a:rPr lang="en-GB" dirty="0"/>
              <a:t>base?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99767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476672"/>
            <a:ext cx="10971372" cy="1066800"/>
          </a:xfrm>
        </p:spPr>
        <p:txBody>
          <a:bodyPr/>
          <a:lstStyle/>
          <a:p>
            <a:r>
              <a:rPr lang="en-GB" b="1" dirty="0"/>
              <a:t>What are the hallmarks of a strong international accounting association?</a:t>
            </a:r>
            <a:endParaRPr lang="en-GB" dirty="0"/>
          </a:p>
        </p:txBody>
      </p:sp>
      <p:sp>
        <p:nvSpPr>
          <p:cNvPr id="14" name="Content Placeholder 13"/>
          <p:cNvSpPr>
            <a:spLocks noGrp="1"/>
          </p:cNvSpPr>
          <p:nvPr>
            <p:ph idx="1"/>
          </p:nvPr>
        </p:nvSpPr>
        <p:spPr>
          <a:xfrm>
            <a:off x="891982" y="1844824"/>
            <a:ext cx="10287000" cy="4190999"/>
          </a:xfrm>
        </p:spPr>
        <p:txBody>
          <a:bodyPr>
            <a:normAutofit/>
          </a:bodyPr>
          <a:lstStyle/>
          <a:p>
            <a:pPr lvl="0"/>
            <a:r>
              <a:rPr lang="en-GB" dirty="0" smtClean="0"/>
              <a:t>Stringent </a:t>
            </a:r>
            <a:r>
              <a:rPr lang="en-GB" dirty="0"/>
              <a:t>membership criteria </a:t>
            </a:r>
            <a:endParaRPr lang="en-GB" dirty="0" smtClean="0"/>
          </a:p>
          <a:p>
            <a:pPr lvl="0"/>
            <a:r>
              <a:rPr lang="en-GB" dirty="0" smtClean="0"/>
              <a:t>Regular </a:t>
            </a:r>
            <a:r>
              <a:rPr lang="en-GB" dirty="0"/>
              <a:t>member firm reviews </a:t>
            </a:r>
            <a:endParaRPr lang="en-GB" dirty="0" smtClean="0"/>
          </a:p>
          <a:p>
            <a:pPr lvl="0"/>
            <a:r>
              <a:rPr lang="en-GB" dirty="0" smtClean="0"/>
              <a:t>Controlled </a:t>
            </a:r>
            <a:r>
              <a:rPr lang="en-GB" dirty="0"/>
              <a:t>growth </a:t>
            </a:r>
          </a:p>
          <a:p>
            <a:pPr lvl="0"/>
            <a:r>
              <a:rPr lang="en-GB" dirty="0"/>
              <a:t>Regular meetings </a:t>
            </a:r>
            <a:endParaRPr lang="en-GB" dirty="0" smtClean="0"/>
          </a:p>
          <a:p>
            <a:pPr lvl="0"/>
            <a:r>
              <a:rPr lang="en-GB" dirty="0" smtClean="0"/>
              <a:t>Investment </a:t>
            </a:r>
            <a:r>
              <a:rPr lang="en-GB" dirty="0"/>
              <a:t>in the brand </a:t>
            </a:r>
            <a:endParaRPr lang="en-GB" dirty="0" smtClean="0"/>
          </a:p>
          <a:p>
            <a:pPr lvl="0"/>
            <a:r>
              <a:rPr lang="en-GB" dirty="0" smtClean="0"/>
              <a:t>Strong </a:t>
            </a:r>
            <a:r>
              <a:rPr lang="en-GB" dirty="0"/>
              <a:t>core set of services</a:t>
            </a:r>
          </a:p>
          <a:p>
            <a:pPr lvl="0"/>
            <a:r>
              <a:rPr lang="en-GB" dirty="0"/>
              <a:t>Fully staffed Secretariat office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xEl>
                                              <p:pRg st="5" end="5"/>
                                            </p:txEl>
                                          </p:spTgt>
                                        </p:tgtEl>
                                        <p:attrNameLst>
                                          <p:attrName>style.visibility</p:attrName>
                                        </p:attrNameLst>
                                      </p:cBhvr>
                                      <p:to>
                                        <p:strVal val="visible"/>
                                      </p:to>
                                    </p:set>
                                    <p:animEffect transition="in" filter="fade">
                                      <p:cBhvr>
                                        <p:cTn id="46" dur="1000"/>
                                        <p:tgtEl>
                                          <p:spTgt spid="14">
                                            <p:txEl>
                                              <p:pRg st="5" end="5"/>
                                            </p:txEl>
                                          </p:spTgt>
                                        </p:tgtEl>
                                      </p:cBhvr>
                                    </p:animEffect>
                                    <p:anim calcmode="lin" valueType="num">
                                      <p:cBhvr>
                                        <p:cTn id="4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fade">
                                      <p:cBhvr>
                                        <p:cTn id="53" dur="1000"/>
                                        <p:tgtEl>
                                          <p:spTgt spid="14">
                                            <p:txEl>
                                              <p:pRg st="6" end="6"/>
                                            </p:txEl>
                                          </p:spTgt>
                                        </p:tgtEl>
                                      </p:cBhvr>
                                    </p:animEffect>
                                    <p:anim calcmode="lin" valueType="num">
                                      <p:cBhvr>
                                        <p:cTn id="54"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1066800"/>
          </a:xfrm>
        </p:spPr>
        <p:txBody>
          <a:bodyPr/>
          <a:lstStyle/>
          <a:p>
            <a:pPr fontAlgn="base"/>
            <a:r>
              <a:rPr lang="en-GB" b="1" dirty="0"/>
              <a:t>What do we mean when we talk about the brand?</a:t>
            </a:r>
            <a:endParaRPr lang="en-GB" dirty="0"/>
          </a:p>
        </p:txBody>
      </p:sp>
      <p:sp>
        <p:nvSpPr>
          <p:cNvPr id="14" name="Content Placeholder 13"/>
          <p:cNvSpPr>
            <a:spLocks noGrp="1"/>
          </p:cNvSpPr>
          <p:nvPr>
            <p:ph idx="1"/>
          </p:nvPr>
        </p:nvSpPr>
        <p:spPr>
          <a:xfrm>
            <a:off x="693812" y="1700808"/>
            <a:ext cx="10287000" cy="4190999"/>
          </a:xfrm>
        </p:spPr>
        <p:txBody>
          <a:bodyPr>
            <a:normAutofit/>
          </a:bodyPr>
          <a:lstStyle/>
          <a:p>
            <a:pPr lvl="0" fontAlgn="base"/>
            <a:r>
              <a:rPr lang="en-GB" dirty="0" smtClean="0"/>
              <a:t>A </a:t>
            </a:r>
            <a:r>
              <a:rPr lang="en-GB" dirty="0"/>
              <a:t>strong brand is “a promise delivered” </a:t>
            </a:r>
          </a:p>
          <a:p>
            <a:pPr lvl="0" fontAlgn="base"/>
            <a:r>
              <a:rPr lang="en-GB" dirty="0"/>
              <a:t>It projects uniform quality, credibility and experience</a:t>
            </a:r>
          </a:p>
          <a:p>
            <a:pPr lvl="0" fontAlgn="base"/>
            <a:r>
              <a:rPr lang="en-GB" dirty="0"/>
              <a:t>Not just a hallmark or image, set of colours etc.</a:t>
            </a:r>
          </a:p>
          <a:p>
            <a:pPr lvl="0" fontAlgn="base"/>
            <a:r>
              <a:rPr lang="en-GB" dirty="0"/>
              <a:t>It is a promise you make to customers and other stakeholders across everything you do</a:t>
            </a:r>
          </a:p>
          <a:p>
            <a:pPr lvl="0" fontAlgn="base"/>
            <a:r>
              <a:rPr lang="en-GB" dirty="0"/>
              <a:t>In order to be successful, you must deliver on that promise every time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40372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1066800"/>
          </a:xfrm>
        </p:spPr>
        <p:txBody>
          <a:bodyPr/>
          <a:lstStyle/>
          <a:p>
            <a:pPr fontAlgn="base"/>
            <a:r>
              <a:rPr lang="en-GB" b="1" dirty="0"/>
              <a:t>What’s the difference between marketing and branding?</a:t>
            </a:r>
            <a:endParaRPr lang="en-GB" dirty="0"/>
          </a:p>
        </p:txBody>
      </p:sp>
      <p:sp>
        <p:nvSpPr>
          <p:cNvPr id="14" name="Content Placeholder 13"/>
          <p:cNvSpPr>
            <a:spLocks noGrp="1"/>
          </p:cNvSpPr>
          <p:nvPr>
            <p:ph idx="1"/>
          </p:nvPr>
        </p:nvSpPr>
        <p:spPr>
          <a:xfrm>
            <a:off x="693812" y="1700808"/>
            <a:ext cx="10287000" cy="4190999"/>
          </a:xfrm>
        </p:spPr>
        <p:txBody>
          <a:bodyPr>
            <a:normAutofit/>
          </a:bodyPr>
          <a:lstStyle/>
          <a:p>
            <a:pPr lvl="0"/>
            <a:r>
              <a:rPr lang="en-GB" dirty="0" smtClean="0"/>
              <a:t>The </a:t>
            </a:r>
            <a:r>
              <a:rPr lang="en-GB" dirty="0"/>
              <a:t>Chartered Institute of Marketing says marketing is "The management process responsible for identifying, anticipating and satisfying customer requirements profitably".</a:t>
            </a:r>
          </a:p>
          <a:p>
            <a:pPr lvl="0"/>
            <a:r>
              <a:rPr lang="en-GB" dirty="0"/>
              <a:t>Marketing helps to communicate the promise that you want customers and prospects to know about: your brand positioning. </a:t>
            </a:r>
          </a:p>
          <a:p>
            <a:pPr lvl="0"/>
            <a:r>
              <a:rPr lang="en-GB" dirty="0"/>
              <a:t>Branding is how you keep the promise made to customers and colleagues</a:t>
            </a:r>
            <a:r>
              <a:rPr lang="en-GB" dirty="0" smtClean="0"/>
              <a: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0551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1804" y="2564904"/>
            <a:ext cx="10971372" cy="1066800"/>
          </a:xfrm>
        </p:spPr>
        <p:txBody>
          <a:bodyPr>
            <a:normAutofit fontScale="90000"/>
          </a:bodyPr>
          <a:lstStyle/>
          <a:p>
            <a:pPr lvl="0" fontAlgn="base"/>
            <a:r>
              <a:rPr lang="en-GB" b="1" dirty="0"/>
              <a:t>In order for CH International’s marketing to be effective, the brand must be consistently adopted by all members, their people and across their ‘physical evidence’ such as websites, business cards, brochures etc.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7882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a:t>What challenges do we face?</a:t>
            </a:r>
            <a:endParaRPr lang="en-GB" dirty="0"/>
          </a:p>
        </p:txBody>
      </p:sp>
      <p:sp>
        <p:nvSpPr>
          <p:cNvPr id="14" name="Content Placeholder 13"/>
          <p:cNvSpPr>
            <a:spLocks noGrp="1"/>
          </p:cNvSpPr>
          <p:nvPr>
            <p:ph idx="1"/>
          </p:nvPr>
        </p:nvSpPr>
        <p:spPr>
          <a:xfrm>
            <a:off x="693812" y="1700808"/>
            <a:ext cx="10287000" cy="4190999"/>
          </a:xfrm>
        </p:spPr>
        <p:txBody>
          <a:bodyPr>
            <a:normAutofit/>
          </a:bodyPr>
          <a:lstStyle/>
          <a:p>
            <a:pPr lvl="0"/>
            <a:r>
              <a:rPr lang="en-GB" dirty="0" smtClean="0"/>
              <a:t>Inconsistent </a:t>
            </a:r>
            <a:r>
              <a:rPr lang="en-GB" dirty="0"/>
              <a:t>adoption of the brand is watering down our message and marketing effectiveness. </a:t>
            </a:r>
          </a:p>
          <a:p>
            <a:pPr lvl="0"/>
            <a:r>
              <a:rPr lang="en-GB" dirty="0" smtClean="0"/>
              <a:t>Competing </a:t>
            </a:r>
            <a:r>
              <a:rPr lang="en-GB" dirty="0"/>
              <a:t>organisations are becoming more sophisticated in their marketing – both for new clients and to expand their member base. </a:t>
            </a:r>
            <a:endParaRPr lang="en-GB" dirty="0" smtClean="0"/>
          </a:p>
          <a:p>
            <a:pPr lvl="0"/>
            <a:r>
              <a:rPr lang="en-GB" dirty="0" smtClean="0"/>
              <a:t>Losing </a:t>
            </a:r>
            <a:r>
              <a:rPr lang="en-GB" dirty="0"/>
              <a:t>opportunities with clients of members or new prospects, who don’t believe in the organisation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55431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a:t>How do we tackle this?</a:t>
            </a:r>
            <a:endParaRPr lang="en-GB" dirty="0"/>
          </a:p>
        </p:txBody>
      </p:sp>
      <p:sp>
        <p:nvSpPr>
          <p:cNvPr id="14" name="Content Placeholder 13"/>
          <p:cNvSpPr>
            <a:spLocks noGrp="1"/>
          </p:cNvSpPr>
          <p:nvPr>
            <p:ph idx="1"/>
          </p:nvPr>
        </p:nvSpPr>
        <p:spPr>
          <a:xfrm>
            <a:off x="693812" y="1412776"/>
            <a:ext cx="10287000" cy="4479031"/>
          </a:xfrm>
        </p:spPr>
        <p:txBody>
          <a:bodyPr>
            <a:normAutofit fontScale="92500" lnSpcReduction="20000"/>
          </a:bodyPr>
          <a:lstStyle/>
          <a:p>
            <a:pPr lvl="0"/>
            <a:r>
              <a:rPr lang="en-GB" dirty="0" smtClean="0"/>
              <a:t>Introduce </a:t>
            </a:r>
            <a:r>
              <a:rPr lang="en-GB" dirty="0"/>
              <a:t>a brand values commitment policy – ask all members to sign up to this, based on client service commitment, response times, fee transparency and so on for best practice. </a:t>
            </a:r>
            <a:endParaRPr lang="en-GB" dirty="0" smtClean="0"/>
          </a:p>
          <a:p>
            <a:pPr lvl="0"/>
            <a:r>
              <a:rPr lang="en-GB" dirty="0" smtClean="0"/>
              <a:t>Communicate </a:t>
            </a:r>
            <a:r>
              <a:rPr lang="en-GB" dirty="0"/>
              <a:t>this commitment with the partners and staff of each member</a:t>
            </a:r>
          </a:p>
          <a:p>
            <a:pPr lvl="0"/>
            <a:r>
              <a:rPr lang="en-GB" dirty="0"/>
              <a:t>Ensure that we all wear the CH International ‘badge’ – meaning the logo and information on websites and other promotional materials. </a:t>
            </a:r>
          </a:p>
          <a:p>
            <a:pPr lvl="0"/>
            <a:r>
              <a:rPr lang="en-GB" dirty="0"/>
              <a:t>Help raise awareness of CH International services and success stories with our people, our clients and wider local market </a:t>
            </a:r>
            <a:r>
              <a:rPr lang="en-GB" dirty="0" smtClean="0"/>
              <a:t>places</a:t>
            </a:r>
            <a:endParaRPr lang="en-GB" dirty="0"/>
          </a:p>
          <a:p>
            <a:pPr lvl="0"/>
            <a:r>
              <a:rPr lang="en-GB" dirty="0"/>
              <a:t>Look at our name – is it too generic to be remembered and gain real traction? </a:t>
            </a:r>
            <a:r>
              <a:rPr lang="en-GB" b="1" dirty="0"/>
              <a:t>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406786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lstStyle/>
          <a:p>
            <a:r>
              <a:rPr lang="en-GB" b="1" dirty="0" smtClean="0"/>
              <a:t>The CH International name</a:t>
            </a:r>
            <a:endParaRPr lang="en-GB" dirty="0"/>
          </a:p>
        </p:txBody>
      </p:sp>
      <p:sp>
        <p:nvSpPr>
          <p:cNvPr id="14" name="Content Placeholder 13"/>
          <p:cNvSpPr>
            <a:spLocks noGrp="1"/>
          </p:cNvSpPr>
          <p:nvPr>
            <p:ph idx="1"/>
          </p:nvPr>
        </p:nvSpPr>
        <p:spPr>
          <a:xfrm>
            <a:off x="693812" y="1412776"/>
            <a:ext cx="10287000" cy="4479031"/>
          </a:xfrm>
        </p:spPr>
        <p:txBody>
          <a:bodyPr>
            <a:normAutofit/>
          </a:bodyPr>
          <a:lstStyle/>
          <a:p>
            <a:pPr lvl="0"/>
            <a:r>
              <a:rPr lang="en-GB" dirty="0" smtClean="0"/>
              <a:t>Some </a:t>
            </a:r>
            <a:r>
              <a:rPr lang="en-GB" dirty="0"/>
              <a:t>members have raised concerns about our ability to build unique brand name recognition under our existing name</a:t>
            </a:r>
          </a:p>
          <a:p>
            <a:pPr lvl="0"/>
            <a:r>
              <a:rPr lang="en-GB" dirty="0"/>
              <a:t>‘CH’ generic and widely used – competition for search engine optimisation</a:t>
            </a:r>
          </a:p>
          <a:p>
            <a:pPr lvl="0"/>
            <a:r>
              <a:rPr lang="en-GB" dirty="0"/>
              <a:t>Possible Swiss link confusion</a:t>
            </a:r>
          </a:p>
          <a:p>
            <a:pPr lvl="0"/>
            <a:r>
              <a:rPr lang="en-GB" dirty="0"/>
              <a:t>Some like the idea of the founding UK association – lending gravitas </a:t>
            </a:r>
            <a:endParaRPr lang="en-GB" dirty="0" smtClean="0"/>
          </a:p>
          <a:p>
            <a:pPr lvl="0"/>
            <a:r>
              <a:rPr lang="en-GB" dirty="0" smtClean="0"/>
              <a:t>What could work better?                                                 </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1871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49796" y="332656"/>
            <a:ext cx="10971372" cy="792088"/>
          </a:xfrm>
        </p:spPr>
        <p:txBody>
          <a:bodyPr>
            <a:normAutofit fontScale="90000"/>
          </a:bodyPr>
          <a:lstStyle/>
          <a:p>
            <a:r>
              <a:rPr lang="en-GB" b="1" dirty="0"/>
              <a:t>Member firm adoption and promotion of the brand visuals</a:t>
            </a:r>
            <a:endParaRPr lang="en-GB" dirty="0"/>
          </a:p>
        </p:txBody>
      </p:sp>
      <p:sp>
        <p:nvSpPr>
          <p:cNvPr id="14" name="Content Placeholder 13"/>
          <p:cNvSpPr>
            <a:spLocks noGrp="1"/>
          </p:cNvSpPr>
          <p:nvPr>
            <p:ph idx="1"/>
          </p:nvPr>
        </p:nvSpPr>
        <p:spPr>
          <a:xfrm>
            <a:off x="693812" y="1412776"/>
            <a:ext cx="10287000" cy="4479031"/>
          </a:xfrm>
        </p:spPr>
        <p:txBody>
          <a:bodyPr>
            <a:normAutofit/>
          </a:bodyPr>
          <a:lstStyle/>
          <a:p>
            <a:pPr lvl="0"/>
            <a:r>
              <a:rPr lang="en-GB" dirty="0" smtClean="0"/>
              <a:t>Currently </a:t>
            </a:r>
            <a:r>
              <a:rPr lang="en-GB" dirty="0" smtClean="0"/>
              <a:t>over 25% </a:t>
            </a:r>
            <a:r>
              <a:rPr lang="en-GB" dirty="0"/>
              <a:t>of members don’t actually promote that they are a representative of CH International </a:t>
            </a:r>
            <a:endParaRPr lang="en-GB" dirty="0" smtClean="0"/>
          </a:p>
          <a:p>
            <a:pPr lvl="0"/>
            <a:r>
              <a:rPr lang="en-GB" dirty="0" smtClean="0"/>
              <a:t>In </a:t>
            </a:r>
            <a:r>
              <a:rPr lang="en-GB" dirty="0"/>
              <a:t>order to be a member of CH International, this must be adopted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429" y="5229200"/>
            <a:ext cx="3068396" cy="1628800"/>
          </a:xfrm>
          <a:prstGeom prst="rect">
            <a:avLst/>
          </a:prstGeom>
        </p:spPr>
      </p:pic>
    </p:spTree>
    <p:extLst>
      <p:ext uri="{BB962C8B-B14F-4D97-AF65-F5344CB8AC3E}">
        <p14:creationId xmlns:p14="http://schemas.microsoft.com/office/powerpoint/2010/main" val="41131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7DC9D6-C974-4760-AF25-FD6F69EC1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0</TotalTime>
  <Words>1334</Words>
  <Application>Microsoft Office PowerPoint</Application>
  <PresentationFormat>Custom</PresentationFormat>
  <Paragraphs>121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Marketing 16x9</vt:lpstr>
      <vt:lpstr>PowerPoint Presentation</vt:lpstr>
      <vt:lpstr>What are the hallmarks of a strong international accounting association?</vt:lpstr>
      <vt:lpstr>What do we mean when we talk about the brand?</vt:lpstr>
      <vt:lpstr>What’s the difference between marketing and branding?</vt:lpstr>
      <vt:lpstr>In order for CH International’s marketing to be effective, the brand must be consistently adopted by all members, their people and across their ‘physical evidence’ such as websites, business cards, brochures etc. </vt:lpstr>
      <vt:lpstr>What challenges do we face?</vt:lpstr>
      <vt:lpstr>How do we tackle this?</vt:lpstr>
      <vt:lpstr>The CH International name</vt:lpstr>
      <vt:lpstr>Member firm adoption and promotion of the brand visuals</vt:lpstr>
      <vt:lpstr>How can the organisation help?</vt:lpstr>
      <vt:lpstr>Objectives</vt:lpstr>
      <vt:lpstr>Your views!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2016-08-23T09:31:04Z</dcterms:created>
  <dcterms:modified xsi:type="dcterms:W3CDTF">2016-09-14T15:30:09Z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